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F67A0A"/>
    <a:srgbClr val="E0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8AAF-2B19-4B9D-BA2B-F92D70076B4A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F7A1D-1C39-433C-AC76-4183A19AF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0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F7A1D-1C39-433C-AC76-4183A19AF8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12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3EDA-E551-7952-30D9-9FB24CC99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FE9D6E-A818-2868-5CC8-EDFF140C6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1E1636-6F29-3607-80BD-941BE0D8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CAF0D-870C-0A1B-FE6D-6884710F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9237FA-0F11-B25F-7441-2CF6B068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83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0E824-4979-5CD8-7D9C-A15F28F0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ADFAB1-F21C-6EDE-DB4D-366C633F1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10D50-5796-3D24-4266-56D60EE0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A06C9C-5716-51B5-822A-7CF7FEA0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6012B8-D4AE-D0A3-1206-45FCDF0C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05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709268-E632-9EB3-A315-1AF7ABC60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FBABC9-AEC5-54ED-92AA-30C2ECA7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47CB50-7EF4-D319-6C13-6D497EB6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48AB4E-9E7C-B897-B111-7EE62A0A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FD28CF-3B6B-E4C0-106B-71E50A91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4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6FED5F-68B9-DE92-8173-72AD641D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42BD0-9397-84E3-844D-22DF8CC6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123F10-4B5B-B7F0-98F8-CF4B1E1B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4FEB66-5261-9ACA-5A4C-C321F70F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C7D9AF-11AE-6D5F-C218-CB5298FF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19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1FEDF0-B602-7DB7-F5C2-45DB4B32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0C90C5-787E-2411-CABB-0C049F24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4C9ABC-B222-F538-3BF1-5ECA38AD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2C7919-E357-6791-C05E-729BEE1C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5B988-9561-C106-B62D-EDDAF44F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41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0A2B22-26C3-3468-EB99-B6CE310D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C32416-7C6C-8E6D-5166-EB4D6CB5F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DFFD50-6894-FF22-B640-C045F5932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AB6A8F-C1A9-C97F-7F61-C1126816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3E92F9-7648-3A63-695B-71FDA1CF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1CED60-F572-9CB1-3989-4F27BDB7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13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F355B-29E6-496B-C43F-C4AFE748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BF0166-A708-CC71-99C9-51B6FDF62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D86E21-C705-8E19-4DF9-2A1C92221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653A92-A094-C624-5103-FE3381358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6E9CFC-101F-BCFA-4C6A-E9064334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92620A-4C37-E5C5-3C49-011ABD0A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4A33C10-DD81-BCB8-57F2-31434D65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10628C-01DC-7E4A-0CAD-2C1263F9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67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9D7B3-585E-F30B-D5B5-9EBD457C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501677-9160-DFF4-7AE0-95858401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D89405-CB5E-2C5F-CA33-91A9D0D7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D6DC41-EA8D-2D1D-9FAD-6C5EBDD9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02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7FF331-E176-C789-32EE-5599AB56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AE767AC-5909-C1D7-F1F9-28FE947B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9AFD25-279D-5A74-5D76-418EDC5A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0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E86575-AA6B-CDF5-66D2-CF93CEA9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7D4BD-25E4-4585-32DD-4635D0AA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2C16E9-9495-DD76-4A2D-0E05F98F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6F3DA9-BDC7-D094-D9EB-D5FE5E3B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57E81-EB16-A271-515F-C0F70BD6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918599-D155-1220-9859-33AEE4E0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8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E48F13-6C93-8B04-C78C-6CB92E25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49C6E4-4E24-0F06-46DF-1E0868BD4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677ADC-666E-9FE4-969B-2FBBA8213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A1F0FE-85B9-DC9F-0665-8647B4BE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85A762-8F69-DD5E-01E8-67613536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D7EB4E-A654-31DD-DD49-FB5342A2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0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D84619-E305-BFD3-6C5D-89E964CA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7C9168-029B-F30E-76AC-36E353EF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8A7C8A-2F82-E9A0-0A73-8F34BCF16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C0B0E-3011-4CF0-BEDE-03B7EE98159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48C0C-4779-6C7C-499D-C9AB7F96E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0053FB-D3FC-9DDC-133E-28C5044B7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86FBB-764B-4287-AA1B-A393A0133D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53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爆発: 14 pt 15">
            <a:extLst>
              <a:ext uri="{FF2B5EF4-FFF2-40B4-BE49-F238E27FC236}">
                <a16:creationId xmlns:a16="http://schemas.microsoft.com/office/drawing/2014/main" id="{85EE9685-83E3-A4BE-E210-7A7A41EC721B}"/>
              </a:ext>
            </a:extLst>
          </p:cNvPr>
          <p:cNvSpPr/>
          <p:nvPr/>
        </p:nvSpPr>
        <p:spPr>
          <a:xfrm rot="747399">
            <a:off x="6192616" y="4411578"/>
            <a:ext cx="4110563" cy="1971280"/>
          </a:xfrm>
          <a:prstGeom prst="irregularSeal2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744099E0-F64D-CA3E-0E01-53C25FE40BD6}"/>
              </a:ext>
            </a:extLst>
          </p:cNvPr>
          <p:cNvSpPr/>
          <p:nvPr/>
        </p:nvSpPr>
        <p:spPr>
          <a:xfrm>
            <a:off x="486187" y="783474"/>
            <a:ext cx="3089502" cy="1684610"/>
          </a:xfrm>
          <a:prstGeom prst="roundRect">
            <a:avLst>
              <a:gd name="adj" fmla="val 50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FD24B47D-83D9-4814-01C1-2499F71F6815}"/>
              </a:ext>
            </a:extLst>
          </p:cNvPr>
          <p:cNvSpPr/>
          <p:nvPr/>
        </p:nvSpPr>
        <p:spPr>
          <a:xfrm>
            <a:off x="425036" y="3133802"/>
            <a:ext cx="3089502" cy="1735897"/>
          </a:xfrm>
          <a:prstGeom prst="roundRect">
            <a:avLst>
              <a:gd name="adj" fmla="val 5047"/>
            </a:avLst>
          </a:prstGeom>
          <a:solidFill>
            <a:srgbClr val="E0E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カップ, コーヒー, 光, ペア が含まれている画像&#10;&#10;自動的に生成された説明">
            <a:extLst>
              <a:ext uri="{FF2B5EF4-FFF2-40B4-BE49-F238E27FC236}">
                <a16:creationId xmlns:a16="http://schemas.microsoft.com/office/drawing/2014/main" id="{5F2228A2-7F27-B2AF-A9E8-418330FEB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48" y="3943826"/>
            <a:ext cx="782618" cy="54202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31D2917-1219-C8D7-C61B-8A348686E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0" y="3482185"/>
            <a:ext cx="1140479" cy="13912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CE551FF-0ADE-1B9D-0DC5-7118332B8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6" y="1030877"/>
            <a:ext cx="1097178" cy="133844"/>
          </a:xfrm>
          <a:prstGeom prst="rect">
            <a:avLst/>
          </a:prstGeom>
        </p:spPr>
      </p:pic>
      <p:pic>
        <p:nvPicPr>
          <p:cNvPr id="31" name="図 30" descr="カップ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32000FF1-A109-623D-F5D5-7123571B4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90" y="1581013"/>
            <a:ext cx="1049729" cy="814921"/>
          </a:xfrm>
          <a:prstGeom prst="rect">
            <a:avLst/>
          </a:prstGeom>
        </p:spPr>
      </p:pic>
      <p:sp>
        <p:nvSpPr>
          <p:cNvPr id="34" name="矢印: 右 33">
            <a:extLst>
              <a:ext uri="{FF2B5EF4-FFF2-40B4-BE49-F238E27FC236}">
                <a16:creationId xmlns:a16="http://schemas.microsoft.com/office/drawing/2014/main" id="{E9A183BB-B5B9-3D43-E51F-0C4BEC461802}"/>
              </a:ext>
            </a:extLst>
          </p:cNvPr>
          <p:cNvSpPr/>
          <p:nvPr/>
        </p:nvSpPr>
        <p:spPr>
          <a:xfrm>
            <a:off x="3566190" y="1572672"/>
            <a:ext cx="508637" cy="337151"/>
          </a:xfrm>
          <a:prstGeom prst="rightArrow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5C6EC61E-29CE-8C1D-9600-F390D3BA895F}"/>
              </a:ext>
            </a:extLst>
          </p:cNvPr>
          <p:cNvSpPr/>
          <p:nvPr/>
        </p:nvSpPr>
        <p:spPr>
          <a:xfrm>
            <a:off x="3575689" y="3830593"/>
            <a:ext cx="508637" cy="337151"/>
          </a:xfrm>
          <a:prstGeom prst="rightArrow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EC56899-E59D-C944-44BD-4307A7772B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391" y="1204891"/>
            <a:ext cx="2126380" cy="1247941"/>
          </a:xfrm>
          <a:prstGeom prst="rect">
            <a:avLst/>
          </a:prstGeom>
        </p:spPr>
      </p:pic>
      <p:sp>
        <p:nvSpPr>
          <p:cNvPr id="38" name="矢印: 右 37">
            <a:extLst>
              <a:ext uri="{FF2B5EF4-FFF2-40B4-BE49-F238E27FC236}">
                <a16:creationId xmlns:a16="http://schemas.microsoft.com/office/drawing/2014/main" id="{D24B1F35-3EE0-1197-3A05-05CACA75CF29}"/>
              </a:ext>
            </a:extLst>
          </p:cNvPr>
          <p:cNvSpPr/>
          <p:nvPr/>
        </p:nvSpPr>
        <p:spPr>
          <a:xfrm>
            <a:off x="6510406" y="1549083"/>
            <a:ext cx="508637" cy="337151"/>
          </a:xfrm>
          <a:prstGeom prst="rightArrow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 descr="皿の上のケーキとアイスクリーム&#10;&#10;中程度の精度で自動的に生成された説明">
            <a:extLst>
              <a:ext uri="{FF2B5EF4-FFF2-40B4-BE49-F238E27FC236}">
                <a16:creationId xmlns:a16="http://schemas.microsoft.com/office/drawing/2014/main" id="{F650E20B-89B2-5505-6ECC-6C3EF361B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25" y="1195877"/>
            <a:ext cx="2139908" cy="125588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88955B6-7FB9-F99F-2CEE-79B537F2C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6546" y="3405555"/>
            <a:ext cx="2126380" cy="1247941"/>
          </a:xfrm>
          <a:prstGeom prst="rect">
            <a:avLst/>
          </a:prstGeom>
        </p:spPr>
      </p:pic>
      <p:sp>
        <p:nvSpPr>
          <p:cNvPr id="42" name="矢印: 右 41">
            <a:extLst>
              <a:ext uri="{FF2B5EF4-FFF2-40B4-BE49-F238E27FC236}">
                <a16:creationId xmlns:a16="http://schemas.microsoft.com/office/drawing/2014/main" id="{B724D689-D02B-5A29-D3BE-6208163E2CF7}"/>
              </a:ext>
            </a:extLst>
          </p:cNvPr>
          <p:cNvSpPr/>
          <p:nvPr/>
        </p:nvSpPr>
        <p:spPr>
          <a:xfrm>
            <a:off x="6512561" y="3837883"/>
            <a:ext cx="508637" cy="337151"/>
          </a:xfrm>
          <a:prstGeom prst="rightArrow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F07D68B2-3819-1AC5-F8F2-764061255E3A}"/>
              </a:ext>
            </a:extLst>
          </p:cNvPr>
          <p:cNvSpPr/>
          <p:nvPr/>
        </p:nvSpPr>
        <p:spPr>
          <a:xfrm>
            <a:off x="9314756" y="3864619"/>
            <a:ext cx="508637" cy="337151"/>
          </a:xfrm>
          <a:prstGeom prst="rightArrow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48A8891C-758A-65D5-9279-9CBEEF0E61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9255" y="2597884"/>
            <a:ext cx="1765695" cy="108768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DC900F2B-F122-E66B-9026-F62B4391B6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8546" y="3141724"/>
            <a:ext cx="333165" cy="59739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BA8AF79F-4784-8003-41FD-B5B3AE2C2D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5935" y="914223"/>
            <a:ext cx="333165" cy="597395"/>
          </a:xfrm>
          <a:prstGeom prst="rect">
            <a:avLst/>
          </a:prstGeom>
        </p:spPr>
      </p:pic>
      <p:sp>
        <p:nvSpPr>
          <p:cNvPr id="52" name="矢印: 下 51">
            <a:extLst>
              <a:ext uri="{FF2B5EF4-FFF2-40B4-BE49-F238E27FC236}">
                <a16:creationId xmlns:a16="http://schemas.microsoft.com/office/drawing/2014/main" id="{31E648C7-ECC7-B12B-B228-963C9617AFB9}"/>
              </a:ext>
            </a:extLst>
          </p:cNvPr>
          <p:cNvSpPr/>
          <p:nvPr/>
        </p:nvSpPr>
        <p:spPr>
          <a:xfrm>
            <a:off x="2572201" y="1444352"/>
            <a:ext cx="190785" cy="31711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89E4738B-8C3F-811B-72C5-7D1B8EF534C5}"/>
              </a:ext>
            </a:extLst>
          </p:cNvPr>
          <p:cNvSpPr/>
          <p:nvPr/>
        </p:nvSpPr>
        <p:spPr>
          <a:xfrm>
            <a:off x="2528104" y="3797183"/>
            <a:ext cx="190785" cy="31711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D9C0DD4-7EEA-4ED0-8C89-D05C532537EA}"/>
              </a:ext>
            </a:extLst>
          </p:cNvPr>
          <p:cNvSpPr txBox="1"/>
          <p:nvPr/>
        </p:nvSpPr>
        <p:spPr>
          <a:xfrm>
            <a:off x="1020605" y="412374"/>
            <a:ext cx="185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健常者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4F0AFCD-C867-C5C4-5ED1-4F25AC45A25D}"/>
              </a:ext>
            </a:extLst>
          </p:cNvPr>
          <p:cNvSpPr txBox="1"/>
          <p:nvPr/>
        </p:nvSpPr>
        <p:spPr>
          <a:xfrm>
            <a:off x="710192" y="2467262"/>
            <a:ext cx="254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本研究でのプリオン病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患者さん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B8BDF02-248B-DE37-1735-31897A3CD116}"/>
              </a:ext>
            </a:extLst>
          </p:cNvPr>
          <p:cNvSpPr txBox="1"/>
          <p:nvPr/>
        </p:nvSpPr>
        <p:spPr>
          <a:xfrm>
            <a:off x="1672867" y="752309"/>
            <a:ext cx="221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プリオン遺伝子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B1FFBB0-99BD-6956-CBBB-7EE7BC94D697}"/>
              </a:ext>
            </a:extLst>
          </p:cNvPr>
          <p:cNvSpPr txBox="1"/>
          <p:nvPr/>
        </p:nvSpPr>
        <p:spPr>
          <a:xfrm>
            <a:off x="1275640" y="3121647"/>
            <a:ext cx="308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プリオン遺伝子に変異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7267433-203E-F616-95A0-1651AA46614C}"/>
              </a:ext>
            </a:extLst>
          </p:cNvPr>
          <p:cNvSpPr txBox="1"/>
          <p:nvPr/>
        </p:nvSpPr>
        <p:spPr>
          <a:xfrm>
            <a:off x="1506717" y="4512457"/>
            <a:ext cx="278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特殊なプリオン蛋白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83BD977-FF72-E68D-A503-C0FCD110F3E9}"/>
              </a:ext>
            </a:extLst>
          </p:cNvPr>
          <p:cNvSpPr txBox="1"/>
          <p:nvPr/>
        </p:nvSpPr>
        <p:spPr>
          <a:xfrm>
            <a:off x="4138884" y="587557"/>
            <a:ext cx="204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iPSC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細胞を樹立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神経細胞へ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3521286-41BD-A5E7-C6F7-F6E966E0B33C}"/>
              </a:ext>
            </a:extLst>
          </p:cNvPr>
          <p:cNvSpPr txBox="1"/>
          <p:nvPr/>
        </p:nvSpPr>
        <p:spPr>
          <a:xfrm>
            <a:off x="8943065" y="2328141"/>
            <a:ext cx="147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エダラボン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右大かっこ 71">
            <a:extLst>
              <a:ext uri="{FF2B5EF4-FFF2-40B4-BE49-F238E27FC236}">
                <a16:creationId xmlns:a16="http://schemas.microsoft.com/office/drawing/2014/main" id="{2C73CD0C-B479-2D18-3B4A-BD6499760601}"/>
              </a:ext>
            </a:extLst>
          </p:cNvPr>
          <p:cNvSpPr/>
          <p:nvPr/>
        </p:nvSpPr>
        <p:spPr>
          <a:xfrm rot="5400000">
            <a:off x="5284753" y="855997"/>
            <a:ext cx="1569158" cy="9886064"/>
          </a:xfrm>
          <a:custGeom>
            <a:avLst/>
            <a:gdLst>
              <a:gd name="connsiteX0" fmla="*/ 0 w 791727"/>
              <a:gd name="connsiteY0" fmla="*/ 0 h 9886064"/>
              <a:gd name="connsiteX1" fmla="*/ 791727 w 791727"/>
              <a:gd name="connsiteY1" fmla="*/ 456098 h 9886064"/>
              <a:gd name="connsiteX2" fmla="*/ 791727 w 791727"/>
              <a:gd name="connsiteY2" fmla="*/ 9429966 h 9886064"/>
              <a:gd name="connsiteX3" fmla="*/ 0 w 791727"/>
              <a:gd name="connsiteY3" fmla="*/ 9886064 h 9886064"/>
              <a:gd name="connsiteX4" fmla="*/ 0 w 791727"/>
              <a:gd name="connsiteY4" fmla="*/ 0 h 9886064"/>
              <a:gd name="connsiteX0" fmla="*/ 0 w 791727"/>
              <a:gd name="connsiteY0" fmla="*/ 0 h 9886064"/>
              <a:gd name="connsiteX1" fmla="*/ 791727 w 791727"/>
              <a:gd name="connsiteY1" fmla="*/ 456098 h 9886064"/>
              <a:gd name="connsiteX2" fmla="*/ 791727 w 791727"/>
              <a:gd name="connsiteY2" fmla="*/ 9429966 h 9886064"/>
              <a:gd name="connsiteX3" fmla="*/ 0 w 791727"/>
              <a:gd name="connsiteY3" fmla="*/ 9886064 h 9886064"/>
              <a:gd name="connsiteX0" fmla="*/ 0 w 791727"/>
              <a:gd name="connsiteY0" fmla="*/ 221 h 9886285"/>
              <a:gd name="connsiteX1" fmla="*/ 791727 w 791727"/>
              <a:gd name="connsiteY1" fmla="*/ 456319 h 9886285"/>
              <a:gd name="connsiteX2" fmla="*/ 791727 w 791727"/>
              <a:gd name="connsiteY2" fmla="*/ 9430187 h 9886285"/>
              <a:gd name="connsiteX3" fmla="*/ 0 w 791727"/>
              <a:gd name="connsiteY3" fmla="*/ 9886285 h 9886285"/>
              <a:gd name="connsiteX4" fmla="*/ 0 w 791727"/>
              <a:gd name="connsiteY4" fmla="*/ 221 h 9886285"/>
              <a:gd name="connsiteX0" fmla="*/ 0 w 791727"/>
              <a:gd name="connsiteY0" fmla="*/ 221 h 9886285"/>
              <a:gd name="connsiteX1" fmla="*/ 768082 w 791727"/>
              <a:gd name="connsiteY1" fmla="*/ 235602 h 9886285"/>
              <a:gd name="connsiteX2" fmla="*/ 791727 w 791727"/>
              <a:gd name="connsiteY2" fmla="*/ 9430187 h 9886285"/>
              <a:gd name="connsiteX3" fmla="*/ 0 w 791727"/>
              <a:gd name="connsiteY3" fmla="*/ 9886285 h 9886285"/>
              <a:gd name="connsiteX0" fmla="*/ 0 w 791727"/>
              <a:gd name="connsiteY0" fmla="*/ 221 h 9886320"/>
              <a:gd name="connsiteX1" fmla="*/ 791727 w 791727"/>
              <a:gd name="connsiteY1" fmla="*/ 456319 h 9886320"/>
              <a:gd name="connsiteX2" fmla="*/ 791727 w 791727"/>
              <a:gd name="connsiteY2" fmla="*/ 9430187 h 9886320"/>
              <a:gd name="connsiteX3" fmla="*/ 0 w 791727"/>
              <a:gd name="connsiteY3" fmla="*/ 9886285 h 9886320"/>
              <a:gd name="connsiteX4" fmla="*/ 0 w 791727"/>
              <a:gd name="connsiteY4" fmla="*/ 221 h 9886320"/>
              <a:gd name="connsiteX0" fmla="*/ 0 w 791727"/>
              <a:gd name="connsiteY0" fmla="*/ 221 h 9886320"/>
              <a:gd name="connsiteX1" fmla="*/ 768082 w 791727"/>
              <a:gd name="connsiteY1" fmla="*/ 235602 h 9886320"/>
              <a:gd name="connsiteX2" fmla="*/ 791727 w 791727"/>
              <a:gd name="connsiteY2" fmla="*/ 9643021 h 9886320"/>
              <a:gd name="connsiteX3" fmla="*/ 0 w 791727"/>
              <a:gd name="connsiteY3" fmla="*/ 9886285 h 9886320"/>
              <a:gd name="connsiteX0" fmla="*/ 210735 w 1059741"/>
              <a:gd name="connsiteY0" fmla="*/ 539046 h 10425145"/>
              <a:gd name="connsiteX1" fmla="*/ 1002462 w 1059741"/>
              <a:gd name="connsiteY1" fmla="*/ 995144 h 10425145"/>
              <a:gd name="connsiteX2" fmla="*/ 1002462 w 1059741"/>
              <a:gd name="connsiteY2" fmla="*/ 9969012 h 10425145"/>
              <a:gd name="connsiteX3" fmla="*/ 210735 w 1059741"/>
              <a:gd name="connsiteY3" fmla="*/ 10425110 h 10425145"/>
              <a:gd name="connsiteX4" fmla="*/ 210735 w 1059741"/>
              <a:gd name="connsiteY4" fmla="*/ 539046 h 10425145"/>
              <a:gd name="connsiteX0" fmla="*/ 0 w 1059741"/>
              <a:gd name="connsiteY0" fmla="*/ 555979 h 10425145"/>
              <a:gd name="connsiteX1" fmla="*/ 978817 w 1059741"/>
              <a:gd name="connsiteY1" fmla="*/ 774427 h 10425145"/>
              <a:gd name="connsiteX2" fmla="*/ 1002462 w 1059741"/>
              <a:gd name="connsiteY2" fmla="*/ 10181846 h 10425145"/>
              <a:gd name="connsiteX3" fmla="*/ 210735 w 1059741"/>
              <a:gd name="connsiteY3" fmla="*/ 10425110 h 10425145"/>
              <a:gd name="connsiteX0" fmla="*/ 210735 w 1059741"/>
              <a:gd name="connsiteY0" fmla="*/ 532598 h 10418697"/>
              <a:gd name="connsiteX1" fmla="*/ 1002462 w 1059741"/>
              <a:gd name="connsiteY1" fmla="*/ 988696 h 10418697"/>
              <a:gd name="connsiteX2" fmla="*/ 1002462 w 1059741"/>
              <a:gd name="connsiteY2" fmla="*/ 9962564 h 10418697"/>
              <a:gd name="connsiteX3" fmla="*/ 210735 w 1059741"/>
              <a:gd name="connsiteY3" fmla="*/ 10418662 h 10418697"/>
              <a:gd name="connsiteX4" fmla="*/ 210735 w 1059741"/>
              <a:gd name="connsiteY4" fmla="*/ 532598 h 10418697"/>
              <a:gd name="connsiteX0" fmla="*/ 0 w 1059741"/>
              <a:gd name="connsiteY0" fmla="*/ 549531 h 10418697"/>
              <a:gd name="connsiteX1" fmla="*/ 978817 w 1059741"/>
              <a:gd name="connsiteY1" fmla="*/ 767979 h 10418697"/>
              <a:gd name="connsiteX2" fmla="*/ 1002462 w 1059741"/>
              <a:gd name="connsiteY2" fmla="*/ 10175398 h 10418697"/>
              <a:gd name="connsiteX3" fmla="*/ 210735 w 1059741"/>
              <a:gd name="connsiteY3" fmla="*/ 10418662 h 10418697"/>
              <a:gd name="connsiteX0" fmla="*/ 210735 w 1059741"/>
              <a:gd name="connsiteY0" fmla="*/ 532598 h 10418697"/>
              <a:gd name="connsiteX1" fmla="*/ 1002464 w 1059741"/>
              <a:gd name="connsiteY1" fmla="*/ 1276562 h 10418697"/>
              <a:gd name="connsiteX2" fmla="*/ 1002462 w 1059741"/>
              <a:gd name="connsiteY2" fmla="*/ 9962564 h 10418697"/>
              <a:gd name="connsiteX3" fmla="*/ 210735 w 1059741"/>
              <a:gd name="connsiteY3" fmla="*/ 10418662 h 10418697"/>
              <a:gd name="connsiteX4" fmla="*/ 210735 w 1059741"/>
              <a:gd name="connsiteY4" fmla="*/ 532598 h 10418697"/>
              <a:gd name="connsiteX0" fmla="*/ 0 w 1059741"/>
              <a:gd name="connsiteY0" fmla="*/ 549531 h 10418697"/>
              <a:gd name="connsiteX1" fmla="*/ 978817 w 1059741"/>
              <a:gd name="connsiteY1" fmla="*/ 767979 h 10418697"/>
              <a:gd name="connsiteX2" fmla="*/ 1002462 w 1059741"/>
              <a:gd name="connsiteY2" fmla="*/ 10175398 h 10418697"/>
              <a:gd name="connsiteX3" fmla="*/ 210735 w 1059741"/>
              <a:gd name="connsiteY3" fmla="*/ 10418662 h 10418697"/>
              <a:gd name="connsiteX0" fmla="*/ 210735 w 1104341"/>
              <a:gd name="connsiteY0" fmla="*/ 152887 h 10038986"/>
              <a:gd name="connsiteX1" fmla="*/ 1002464 w 1104341"/>
              <a:gd name="connsiteY1" fmla="*/ 896851 h 10038986"/>
              <a:gd name="connsiteX2" fmla="*/ 1002462 w 1104341"/>
              <a:gd name="connsiteY2" fmla="*/ 9582853 h 10038986"/>
              <a:gd name="connsiteX3" fmla="*/ 210735 w 1104341"/>
              <a:gd name="connsiteY3" fmla="*/ 10038951 h 10038986"/>
              <a:gd name="connsiteX4" fmla="*/ 210735 w 1104341"/>
              <a:gd name="connsiteY4" fmla="*/ 152887 h 10038986"/>
              <a:gd name="connsiteX0" fmla="*/ 0 w 1104341"/>
              <a:gd name="connsiteY0" fmla="*/ 169820 h 10038986"/>
              <a:gd name="connsiteX1" fmla="*/ 1038375 w 1104341"/>
              <a:gd name="connsiteY1" fmla="*/ 1014801 h 10038986"/>
              <a:gd name="connsiteX2" fmla="*/ 1002462 w 1104341"/>
              <a:gd name="connsiteY2" fmla="*/ 9795687 h 10038986"/>
              <a:gd name="connsiteX3" fmla="*/ 210735 w 1104341"/>
              <a:gd name="connsiteY3" fmla="*/ 10038951 h 10038986"/>
              <a:gd name="connsiteX0" fmla="*/ 210735 w 1090853"/>
              <a:gd name="connsiteY0" fmla="*/ 0 h 9886099"/>
              <a:gd name="connsiteX1" fmla="*/ 1002464 w 1090853"/>
              <a:gd name="connsiteY1" fmla="*/ 743964 h 9886099"/>
              <a:gd name="connsiteX2" fmla="*/ 1002462 w 1090853"/>
              <a:gd name="connsiteY2" fmla="*/ 9429966 h 9886099"/>
              <a:gd name="connsiteX3" fmla="*/ 210735 w 1090853"/>
              <a:gd name="connsiteY3" fmla="*/ 9886064 h 9886099"/>
              <a:gd name="connsiteX4" fmla="*/ 210735 w 1090853"/>
              <a:gd name="connsiteY4" fmla="*/ 0 h 9886099"/>
              <a:gd name="connsiteX0" fmla="*/ 0 w 1090853"/>
              <a:gd name="connsiteY0" fmla="*/ 16933 h 9886099"/>
              <a:gd name="connsiteX1" fmla="*/ 1038375 w 1090853"/>
              <a:gd name="connsiteY1" fmla="*/ 861914 h 9886099"/>
              <a:gd name="connsiteX2" fmla="*/ 1002462 w 1090853"/>
              <a:gd name="connsiteY2" fmla="*/ 9642800 h 9886099"/>
              <a:gd name="connsiteX3" fmla="*/ 210735 w 1090853"/>
              <a:gd name="connsiteY3" fmla="*/ 9886064 h 9886099"/>
              <a:gd name="connsiteX0" fmla="*/ 210735 w 1055565"/>
              <a:gd name="connsiteY0" fmla="*/ 0 h 9886099"/>
              <a:gd name="connsiteX1" fmla="*/ 1002464 w 1055565"/>
              <a:gd name="connsiteY1" fmla="*/ 743964 h 9886099"/>
              <a:gd name="connsiteX2" fmla="*/ 1002462 w 1055565"/>
              <a:gd name="connsiteY2" fmla="*/ 9429966 h 9886099"/>
              <a:gd name="connsiteX3" fmla="*/ 210735 w 1055565"/>
              <a:gd name="connsiteY3" fmla="*/ 9886064 h 9886099"/>
              <a:gd name="connsiteX4" fmla="*/ 210735 w 1055565"/>
              <a:gd name="connsiteY4" fmla="*/ 0 h 9886099"/>
              <a:gd name="connsiteX0" fmla="*/ 0 w 1055565"/>
              <a:gd name="connsiteY0" fmla="*/ 16933 h 9886099"/>
              <a:gd name="connsiteX1" fmla="*/ 1038375 w 1055565"/>
              <a:gd name="connsiteY1" fmla="*/ 861914 h 9886099"/>
              <a:gd name="connsiteX2" fmla="*/ 1002462 w 1055565"/>
              <a:gd name="connsiteY2" fmla="*/ 9642800 h 9886099"/>
              <a:gd name="connsiteX3" fmla="*/ 210735 w 1055565"/>
              <a:gd name="connsiteY3" fmla="*/ 9886064 h 9886099"/>
              <a:gd name="connsiteX0" fmla="*/ 210735 w 1029267"/>
              <a:gd name="connsiteY0" fmla="*/ 0 h 9886099"/>
              <a:gd name="connsiteX1" fmla="*/ 1002464 w 1029267"/>
              <a:gd name="connsiteY1" fmla="*/ 743964 h 9886099"/>
              <a:gd name="connsiteX2" fmla="*/ 1002462 w 1029267"/>
              <a:gd name="connsiteY2" fmla="*/ 9429966 h 9886099"/>
              <a:gd name="connsiteX3" fmla="*/ 210735 w 1029267"/>
              <a:gd name="connsiteY3" fmla="*/ 9886064 h 9886099"/>
              <a:gd name="connsiteX4" fmla="*/ 210735 w 1029267"/>
              <a:gd name="connsiteY4" fmla="*/ 0 h 9886099"/>
              <a:gd name="connsiteX0" fmla="*/ 0 w 1029267"/>
              <a:gd name="connsiteY0" fmla="*/ 16933 h 9886099"/>
              <a:gd name="connsiteX1" fmla="*/ 1006308 w 1029267"/>
              <a:gd name="connsiteY1" fmla="*/ 853447 h 9886099"/>
              <a:gd name="connsiteX2" fmla="*/ 1002462 w 1029267"/>
              <a:gd name="connsiteY2" fmla="*/ 9642800 h 9886099"/>
              <a:gd name="connsiteX3" fmla="*/ 210735 w 1029267"/>
              <a:gd name="connsiteY3" fmla="*/ 9886064 h 9886099"/>
              <a:gd name="connsiteX0" fmla="*/ 210735 w 1029267"/>
              <a:gd name="connsiteY0" fmla="*/ 0 h 9886064"/>
              <a:gd name="connsiteX1" fmla="*/ 1002464 w 1029267"/>
              <a:gd name="connsiteY1" fmla="*/ 743964 h 9886064"/>
              <a:gd name="connsiteX2" fmla="*/ 1002462 w 1029267"/>
              <a:gd name="connsiteY2" fmla="*/ 9429966 h 9886064"/>
              <a:gd name="connsiteX3" fmla="*/ 210735 w 1029267"/>
              <a:gd name="connsiteY3" fmla="*/ 9886064 h 9886064"/>
              <a:gd name="connsiteX4" fmla="*/ 210735 w 1029267"/>
              <a:gd name="connsiteY4" fmla="*/ 0 h 9886064"/>
              <a:gd name="connsiteX0" fmla="*/ 0 w 1029267"/>
              <a:gd name="connsiteY0" fmla="*/ 16933 h 9886064"/>
              <a:gd name="connsiteX1" fmla="*/ 1006308 w 1029267"/>
              <a:gd name="connsiteY1" fmla="*/ 853447 h 9886064"/>
              <a:gd name="connsiteX2" fmla="*/ 1002462 w 1029267"/>
              <a:gd name="connsiteY2" fmla="*/ 9642800 h 9886064"/>
              <a:gd name="connsiteX3" fmla="*/ 210735 w 1029267"/>
              <a:gd name="connsiteY3" fmla="*/ 9886064 h 9886064"/>
              <a:gd name="connsiteX0" fmla="*/ 210735 w 1030621"/>
              <a:gd name="connsiteY0" fmla="*/ 0 h 9886064"/>
              <a:gd name="connsiteX1" fmla="*/ 1002464 w 1030621"/>
              <a:gd name="connsiteY1" fmla="*/ 743964 h 9886064"/>
              <a:gd name="connsiteX2" fmla="*/ 1002462 w 1030621"/>
              <a:gd name="connsiteY2" fmla="*/ 9429966 h 9886064"/>
              <a:gd name="connsiteX3" fmla="*/ 210735 w 1030621"/>
              <a:gd name="connsiteY3" fmla="*/ 9886064 h 9886064"/>
              <a:gd name="connsiteX4" fmla="*/ 210735 w 1030621"/>
              <a:gd name="connsiteY4" fmla="*/ 0 h 9886064"/>
              <a:gd name="connsiteX0" fmla="*/ 0 w 1030621"/>
              <a:gd name="connsiteY0" fmla="*/ 16933 h 9886064"/>
              <a:gd name="connsiteX1" fmla="*/ 1006308 w 1030621"/>
              <a:gd name="connsiteY1" fmla="*/ 853447 h 9886064"/>
              <a:gd name="connsiteX2" fmla="*/ 1002462 w 1030621"/>
              <a:gd name="connsiteY2" fmla="*/ 9642800 h 9886064"/>
              <a:gd name="connsiteX3" fmla="*/ 210735 w 1030621"/>
              <a:gd name="connsiteY3" fmla="*/ 9886064 h 9886064"/>
              <a:gd name="connsiteX0" fmla="*/ 210735 w 1016706"/>
              <a:gd name="connsiteY0" fmla="*/ 0 h 9886064"/>
              <a:gd name="connsiteX1" fmla="*/ 1002464 w 1016706"/>
              <a:gd name="connsiteY1" fmla="*/ 743964 h 9886064"/>
              <a:gd name="connsiteX2" fmla="*/ 1002462 w 1016706"/>
              <a:gd name="connsiteY2" fmla="*/ 9429966 h 9886064"/>
              <a:gd name="connsiteX3" fmla="*/ 210735 w 1016706"/>
              <a:gd name="connsiteY3" fmla="*/ 9886064 h 9886064"/>
              <a:gd name="connsiteX4" fmla="*/ 210735 w 1016706"/>
              <a:gd name="connsiteY4" fmla="*/ 0 h 9886064"/>
              <a:gd name="connsiteX0" fmla="*/ 0 w 1016706"/>
              <a:gd name="connsiteY0" fmla="*/ 16933 h 9886064"/>
              <a:gd name="connsiteX1" fmla="*/ 1006308 w 1016706"/>
              <a:gd name="connsiteY1" fmla="*/ 853447 h 9886064"/>
              <a:gd name="connsiteX2" fmla="*/ 1002462 w 1016706"/>
              <a:gd name="connsiteY2" fmla="*/ 9642800 h 9886064"/>
              <a:gd name="connsiteX3" fmla="*/ 210735 w 1016706"/>
              <a:gd name="connsiteY3" fmla="*/ 9886064 h 988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706" h="9886064" stroke="0" extrusionOk="0">
                <a:moveTo>
                  <a:pt x="210735" y="0"/>
                </a:moveTo>
                <a:cubicBezTo>
                  <a:pt x="647994" y="0"/>
                  <a:pt x="1002464" y="492068"/>
                  <a:pt x="1002464" y="743964"/>
                </a:cubicBezTo>
                <a:cubicBezTo>
                  <a:pt x="1002463" y="3639298"/>
                  <a:pt x="1002463" y="6534632"/>
                  <a:pt x="1002462" y="9429966"/>
                </a:cubicBezTo>
                <a:cubicBezTo>
                  <a:pt x="1002462" y="9681862"/>
                  <a:pt x="647994" y="9886064"/>
                  <a:pt x="210735" y="9886064"/>
                </a:cubicBezTo>
                <a:lnTo>
                  <a:pt x="210735" y="0"/>
                </a:lnTo>
                <a:close/>
              </a:path>
              <a:path w="1016706" h="9886064" fill="none">
                <a:moveTo>
                  <a:pt x="0" y="16933"/>
                </a:moveTo>
                <a:cubicBezTo>
                  <a:pt x="455586" y="42333"/>
                  <a:pt x="992907" y="-93756"/>
                  <a:pt x="1006308" y="853447"/>
                </a:cubicBezTo>
                <a:cubicBezTo>
                  <a:pt x="1028807" y="2443733"/>
                  <a:pt x="1008725" y="8445587"/>
                  <a:pt x="1002462" y="9642800"/>
                </a:cubicBezTo>
                <a:cubicBezTo>
                  <a:pt x="1002462" y="9883121"/>
                  <a:pt x="647994" y="9886064"/>
                  <a:pt x="210735" y="9886064"/>
                </a:cubicBezTo>
              </a:path>
            </a:pathLst>
          </a:custGeom>
          <a:ln w="127000">
            <a:solidFill>
              <a:schemeClr val="accent4">
                <a:lumMod val="50000"/>
              </a:schemeClr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3EFA3AC-399C-AD46-F235-8F32BD38BCED}"/>
              </a:ext>
            </a:extLst>
          </p:cNvPr>
          <p:cNvSpPr txBox="1"/>
          <p:nvPr/>
        </p:nvSpPr>
        <p:spPr>
          <a:xfrm>
            <a:off x="3566190" y="6108175"/>
            <a:ext cx="4899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臨床的に還元</a:t>
            </a:r>
            <a:endParaRPr lang="en-US" altLang="ja-JP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図 38" descr="皿の上にピンクの花&#10;&#10;中程度の精度で自動的に生成された説明">
            <a:extLst>
              <a:ext uri="{FF2B5EF4-FFF2-40B4-BE49-F238E27FC236}">
                <a16:creationId xmlns:a16="http://schemas.microsoft.com/office/drawing/2014/main" id="{73C9B032-4CC7-36FE-6DE9-D518C750C3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05" y="3469632"/>
            <a:ext cx="2169272" cy="1273114"/>
          </a:xfrm>
          <a:prstGeom prst="rect">
            <a:avLst/>
          </a:prstGeom>
        </p:spPr>
      </p:pic>
      <p:pic>
        <p:nvPicPr>
          <p:cNvPr id="47" name="図 46" descr="皿の上にあるケーキ&#10;&#10;中程度の精度で自動的に生成された説明">
            <a:extLst>
              <a:ext uri="{FF2B5EF4-FFF2-40B4-BE49-F238E27FC236}">
                <a16:creationId xmlns:a16="http://schemas.microsoft.com/office/drawing/2014/main" id="{9EDDAB00-1195-9607-A80E-FC7B0596AC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50" y="3482402"/>
            <a:ext cx="2165907" cy="1271139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7DCA1706-840B-2173-B056-47688E9B33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53" y="3190621"/>
            <a:ext cx="393645" cy="1343527"/>
          </a:xfrm>
          <a:prstGeom prst="rect">
            <a:avLst/>
          </a:prstGeom>
        </p:spPr>
      </p:pic>
      <p:pic>
        <p:nvPicPr>
          <p:cNvPr id="74" name="図 73" descr="衣料, フロント, 男, 立つ が含まれている画像&#10;&#10;自動的に生成された説明">
            <a:extLst>
              <a:ext uri="{FF2B5EF4-FFF2-40B4-BE49-F238E27FC236}">
                <a16:creationId xmlns:a16="http://schemas.microsoft.com/office/drawing/2014/main" id="{9A19CB4D-2043-EF56-9BCB-BBA4650A1F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3" y="812870"/>
            <a:ext cx="365547" cy="1359379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140590" y="4878867"/>
            <a:ext cx="2721936" cy="1653580"/>
            <a:chOff x="6926742" y="4838950"/>
            <a:chExt cx="2721936" cy="1653580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49BACA01-DDE8-986C-6E7C-AC8E29C25A64}"/>
                </a:ext>
              </a:extLst>
            </p:cNvPr>
            <p:cNvGrpSpPr/>
            <p:nvPr/>
          </p:nvGrpSpPr>
          <p:grpSpPr>
            <a:xfrm>
              <a:off x="6926742" y="4838950"/>
              <a:ext cx="2721936" cy="1653580"/>
              <a:chOff x="8132974" y="200358"/>
              <a:chExt cx="4305687" cy="2615711"/>
            </a:xfrm>
          </p:grpSpPr>
          <p:cxnSp>
            <p:nvCxnSpPr>
              <p:cNvPr id="4" name="直線矢印コネクタ 3">
                <a:extLst>
                  <a:ext uri="{FF2B5EF4-FFF2-40B4-BE49-F238E27FC236}">
                    <a16:creationId xmlns:a16="http://schemas.microsoft.com/office/drawing/2014/main" id="{20167805-43A3-DD8E-83D2-DDAAEF1539EA}"/>
                  </a:ext>
                </a:extLst>
              </p:cNvPr>
              <p:cNvCxnSpPr/>
              <p:nvPr/>
            </p:nvCxnSpPr>
            <p:spPr>
              <a:xfrm flipV="1">
                <a:off x="8725314" y="523162"/>
                <a:ext cx="0" cy="19099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テキスト ボックス 86">
                <a:extLst>
                  <a:ext uri="{FF2B5EF4-FFF2-40B4-BE49-F238E27FC236}">
                    <a16:creationId xmlns:a16="http://schemas.microsoft.com/office/drawing/2014/main" id="{D962A246-5CE9-D7D7-B1EA-A78920BF927B}"/>
                  </a:ext>
                </a:extLst>
              </p:cNvPr>
              <p:cNvSpPr txBox="1"/>
              <p:nvPr/>
            </p:nvSpPr>
            <p:spPr>
              <a:xfrm>
                <a:off x="8132974" y="200358"/>
                <a:ext cx="1184682" cy="41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全身状態</a:t>
                </a:r>
                <a:endParaRPr lang="en-US" altLang="ja-JP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" name="直線矢印コネクタ 5">
                <a:extLst>
                  <a:ext uri="{FF2B5EF4-FFF2-40B4-BE49-F238E27FC236}">
                    <a16:creationId xmlns:a16="http://schemas.microsoft.com/office/drawing/2014/main" id="{DD7424A4-76EE-F178-156D-2864389BA929}"/>
                  </a:ext>
                </a:extLst>
              </p:cNvPr>
              <p:cNvCxnSpPr/>
              <p:nvPr/>
            </p:nvCxnSpPr>
            <p:spPr>
              <a:xfrm>
                <a:off x="8714122" y="2429503"/>
                <a:ext cx="329634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91">
                <a:extLst>
                  <a:ext uri="{FF2B5EF4-FFF2-40B4-BE49-F238E27FC236}">
                    <a16:creationId xmlns:a16="http://schemas.microsoft.com/office/drawing/2014/main" id="{ED6E7516-37FC-0A72-7551-8A612EF95EB3}"/>
                  </a:ext>
                </a:extLst>
              </p:cNvPr>
              <p:cNvSpPr txBox="1"/>
              <p:nvPr/>
            </p:nvSpPr>
            <p:spPr>
              <a:xfrm>
                <a:off x="9831862" y="2402242"/>
                <a:ext cx="923505" cy="41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ja-JP" alt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年目</a:t>
                </a:r>
                <a:endParaRPr lang="en-US" altLang="ja-JP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テキスト ボックス 92">
                <a:extLst>
                  <a:ext uri="{FF2B5EF4-FFF2-40B4-BE49-F238E27FC236}">
                    <a16:creationId xmlns:a16="http://schemas.microsoft.com/office/drawing/2014/main" id="{04769C6C-34E5-ADF5-2BE3-2D3951E5E9FB}"/>
                  </a:ext>
                </a:extLst>
              </p:cNvPr>
              <p:cNvSpPr txBox="1"/>
              <p:nvPr/>
            </p:nvSpPr>
            <p:spPr>
              <a:xfrm>
                <a:off x="11515156" y="2402240"/>
                <a:ext cx="923505" cy="41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ja-JP" alt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年目</a:t>
                </a:r>
                <a:endParaRPr lang="en-US" altLang="ja-JP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96AB19F7-6F6F-131B-EB7A-B76A39D2539B}"/>
                  </a:ext>
                </a:extLst>
              </p:cNvPr>
              <p:cNvCxnSpPr/>
              <p:nvPr/>
            </p:nvCxnSpPr>
            <p:spPr>
              <a:xfrm>
                <a:off x="9044867" y="1249907"/>
                <a:ext cx="1243755" cy="786831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フリーフォーム 96">
                <a:extLst>
                  <a:ext uri="{FF2B5EF4-FFF2-40B4-BE49-F238E27FC236}">
                    <a16:creationId xmlns:a16="http://schemas.microsoft.com/office/drawing/2014/main" id="{1603762B-1C04-86C4-C9AB-632E0A23090D}"/>
                  </a:ext>
                </a:extLst>
              </p:cNvPr>
              <p:cNvSpPr/>
              <p:nvPr/>
            </p:nvSpPr>
            <p:spPr>
              <a:xfrm>
                <a:off x="10258683" y="1719904"/>
                <a:ext cx="1744510" cy="297223"/>
              </a:xfrm>
              <a:custGeom>
                <a:avLst/>
                <a:gdLst>
                  <a:gd name="connsiteX0" fmla="*/ 0 w 1402080"/>
                  <a:gd name="connsiteY0" fmla="*/ 214775 h 214775"/>
                  <a:gd name="connsiteX1" fmla="*/ 731520 w 1402080"/>
                  <a:gd name="connsiteY1" fmla="*/ 1415 h 214775"/>
                  <a:gd name="connsiteX2" fmla="*/ 1402080 w 1402080"/>
                  <a:gd name="connsiteY2" fmla="*/ 138575 h 21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080" h="214775">
                    <a:moveTo>
                      <a:pt x="0" y="214775"/>
                    </a:moveTo>
                    <a:cubicBezTo>
                      <a:pt x="248920" y="114445"/>
                      <a:pt x="497840" y="14115"/>
                      <a:pt x="731520" y="1415"/>
                    </a:cubicBezTo>
                    <a:cubicBezTo>
                      <a:pt x="965200" y="-11285"/>
                      <a:pt x="1183640" y="63645"/>
                      <a:pt x="1402080" y="13857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3" name="右矢印 97">
                <a:extLst>
                  <a:ext uri="{FF2B5EF4-FFF2-40B4-BE49-F238E27FC236}">
                    <a16:creationId xmlns:a16="http://schemas.microsoft.com/office/drawing/2014/main" id="{080D92B2-A91F-8F24-AC3C-9F6A81EAF540}"/>
                  </a:ext>
                </a:extLst>
              </p:cNvPr>
              <p:cNvSpPr/>
              <p:nvPr/>
            </p:nvSpPr>
            <p:spPr>
              <a:xfrm rot="5400000">
                <a:off x="10089692" y="1459534"/>
                <a:ext cx="431999" cy="25199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98">
                <a:extLst>
                  <a:ext uri="{FF2B5EF4-FFF2-40B4-BE49-F238E27FC236}">
                    <a16:creationId xmlns:a16="http://schemas.microsoft.com/office/drawing/2014/main" id="{942C3F11-AED3-49EC-CC3B-47E8BA8888D5}"/>
                  </a:ext>
                </a:extLst>
              </p:cNvPr>
              <p:cNvSpPr txBox="1"/>
              <p:nvPr/>
            </p:nvSpPr>
            <p:spPr>
              <a:xfrm>
                <a:off x="9587956" y="823112"/>
                <a:ext cx="1509252" cy="438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エダラボン</a:t>
                </a:r>
                <a:endPara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48A8891C-758A-65D5-9279-9CBEEF0E6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12555" y="5127103"/>
              <a:ext cx="619505" cy="381619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7A8E05-6A2A-8145-5A47-13BFB6FF2825}"/>
              </a:ext>
            </a:extLst>
          </p:cNvPr>
          <p:cNvSpPr txBox="1"/>
          <p:nvPr/>
        </p:nvSpPr>
        <p:spPr>
          <a:xfrm>
            <a:off x="4138884" y="2734057"/>
            <a:ext cx="204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iPSC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細胞を樹立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神経細胞へ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6ED10E-8A2E-3CE4-A4B9-A7F168547FCF}"/>
              </a:ext>
            </a:extLst>
          </p:cNvPr>
          <p:cNvSpPr txBox="1"/>
          <p:nvPr/>
        </p:nvSpPr>
        <p:spPr>
          <a:xfrm>
            <a:off x="5801705" y="652486"/>
            <a:ext cx="204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酸化ストレス</a:t>
            </a:r>
            <a:endParaRPr lang="en-US" altLang="ja-JP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10E87E-EA41-B6E0-672A-FBA982C5B3C2}"/>
              </a:ext>
            </a:extLst>
          </p:cNvPr>
          <p:cNvSpPr txBox="1"/>
          <p:nvPr/>
        </p:nvSpPr>
        <p:spPr>
          <a:xfrm>
            <a:off x="5801705" y="2854023"/>
            <a:ext cx="204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酸化ストレス</a:t>
            </a:r>
            <a:endParaRPr lang="en-US" altLang="ja-JP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2949A3-DC70-9DDE-7E81-E2A970117B7E}"/>
              </a:ext>
            </a:extLst>
          </p:cNvPr>
          <p:cNvSpPr txBox="1"/>
          <p:nvPr/>
        </p:nvSpPr>
        <p:spPr>
          <a:xfrm>
            <a:off x="6769691" y="4881789"/>
            <a:ext cx="248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患者由来の</a:t>
            </a:r>
            <a:r>
              <a:rPr lang="en-US" altLang="ja-JP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ja-JP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細胞では酸化ストレスに</a:t>
            </a:r>
            <a:endParaRPr lang="en-US" altLang="ja-JP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異常に脆弱であることが判明</a:t>
            </a:r>
            <a:endParaRPr lang="en-US" altLang="ja-JP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id="{F7CE0C10-A3D7-4732-1E3E-D6584EB92FD3}"/>
              </a:ext>
            </a:extLst>
          </p:cNvPr>
          <p:cNvSpPr/>
          <p:nvPr/>
        </p:nvSpPr>
        <p:spPr>
          <a:xfrm>
            <a:off x="9890250" y="1189498"/>
            <a:ext cx="2301749" cy="919270"/>
          </a:xfrm>
          <a:prstGeom prst="cloudCallout">
            <a:avLst>
              <a:gd name="adj1" fmla="val -62452"/>
              <a:gd name="adj2" fmla="val 76882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48BEE54-AAE4-ABC4-ACC5-F6EB912DE11C}"/>
              </a:ext>
            </a:extLst>
          </p:cNvPr>
          <p:cNvSpPr txBox="1"/>
          <p:nvPr/>
        </p:nvSpPr>
        <p:spPr>
          <a:xfrm>
            <a:off x="10116510" y="1332695"/>
            <a:ext cx="193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酸化ストレスに有効な薬剤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4802B8-CF37-810D-90DC-ADA61597330C}"/>
              </a:ext>
            </a:extLst>
          </p:cNvPr>
          <p:cNvSpPr txBox="1"/>
          <p:nvPr/>
        </p:nvSpPr>
        <p:spPr>
          <a:xfrm>
            <a:off x="9987480" y="3014501"/>
            <a:ext cx="204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神経が救済</a:t>
            </a:r>
            <a:endParaRPr lang="en-US" altLang="ja-JP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457CF8-AF70-A35D-62B9-EDF633E4BF94}"/>
              </a:ext>
            </a:extLst>
          </p:cNvPr>
          <p:cNvSpPr txBox="1"/>
          <p:nvPr/>
        </p:nvSpPr>
        <p:spPr>
          <a:xfrm>
            <a:off x="3357822" y="5411054"/>
            <a:ext cx="204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病気の進行抑制</a:t>
            </a:r>
            <a:endParaRPr lang="en-US" altLang="ja-JP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右中かっこ 23">
            <a:extLst>
              <a:ext uri="{FF2B5EF4-FFF2-40B4-BE49-F238E27FC236}">
                <a16:creationId xmlns:a16="http://schemas.microsoft.com/office/drawing/2014/main" id="{5F5EEDC6-A963-B6F2-9D0C-94341B3A90F4}"/>
              </a:ext>
            </a:extLst>
          </p:cNvPr>
          <p:cNvSpPr/>
          <p:nvPr/>
        </p:nvSpPr>
        <p:spPr>
          <a:xfrm rot="16200000">
            <a:off x="7977993" y="-3279657"/>
            <a:ext cx="290654" cy="77302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C447916-338E-AB36-726C-84E1DF9F98F9}"/>
              </a:ext>
            </a:extLst>
          </p:cNvPr>
          <p:cNvSpPr txBox="1"/>
          <p:nvPr/>
        </p:nvSpPr>
        <p:spPr>
          <a:xfrm>
            <a:off x="5668576" y="25014"/>
            <a:ext cx="4899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細胞による疾患モデル</a:t>
            </a:r>
            <a:endParaRPr lang="en-US" altLang="ja-JP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1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86</Words>
  <Application>Microsoft Office PowerPoint</Application>
  <PresentationFormat>ワイド画面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貴志A 辻野</dc:creator>
  <cp:lastModifiedBy>田中 亮太</cp:lastModifiedBy>
  <cp:revision>9</cp:revision>
  <dcterms:created xsi:type="dcterms:W3CDTF">2024-07-21T22:05:21Z</dcterms:created>
  <dcterms:modified xsi:type="dcterms:W3CDTF">2025-05-25T22:39:44Z</dcterms:modified>
</cp:coreProperties>
</file>